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24" r:id="rId1"/>
  </p:sldMasterIdLst>
  <p:notesMasterIdLst>
    <p:notesMasterId r:id="rId15"/>
  </p:notesMasterIdLst>
  <p:handoutMasterIdLst>
    <p:handoutMasterId r:id="rId16"/>
  </p:handoutMasterIdLst>
  <p:sldIdLst>
    <p:sldId id="298" r:id="rId2"/>
    <p:sldId id="299" r:id="rId3"/>
    <p:sldId id="303" r:id="rId4"/>
    <p:sldId id="302" r:id="rId5"/>
    <p:sldId id="305" r:id="rId6"/>
    <p:sldId id="306" r:id="rId7"/>
    <p:sldId id="308" r:id="rId8"/>
    <p:sldId id="309" r:id="rId9"/>
    <p:sldId id="315" r:id="rId10"/>
    <p:sldId id="314" r:id="rId11"/>
    <p:sldId id="316" r:id="rId12"/>
    <p:sldId id="312" r:id="rId13"/>
    <p:sldId id="317" r:id="rId14"/>
  </p:sldIdLst>
  <p:sldSz cx="9906000" cy="6858000" type="A4"/>
  <p:notesSz cx="6858000" cy="9144000"/>
  <p:custDataLst>
    <p:tags r:id="rId17"/>
  </p:custDataLst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42852"/>
    <a:srgbClr val="0092D2"/>
    <a:srgbClr val="706F6F"/>
    <a:srgbClr val="C6C7C9"/>
    <a:srgbClr val="44546A"/>
    <a:srgbClr val="C00000"/>
    <a:srgbClr val="757373"/>
    <a:srgbClr val="707173"/>
    <a:srgbClr val="A64646"/>
    <a:srgbClr val="E2E2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4" autoAdjust="0"/>
    <p:restoredTop sz="94937" autoAdjust="0"/>
  </p:normalViewPr>
  <p:slideViewPr>
    <p:cSldViewPr snapToGrid="0">
      <p:cViewPr varScale="1">
        <p:scale>
          <a:sx n="65" d="100"/>
          <a:sy n="65" d="100"/>
        </p:scale>
        <p:origin x="90" y="432"/>
      </p:cViewPr>
      <p:guideLst>
        <p:guide orient="horz" pos="2160"/>
        <p:guide pos="312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2820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D6D0643-0447-4601-BFBF-CBC4A6C52FEE}" type="datetimeFigureOut">
              <a:rPr lang="en-US"/>
              <a:pPr>
                <a:defRPr/>
              </a:pPr>
              <a:t>7/10/2019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F84726F-6D14-4DCC-8FBC-FD883BF4A627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8735824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39D3131-197C-4EA8-8F3C-990A452CD9A0}" type="datetimeFigureOut">
              <a:rPr lang="en-US" smtClean="0"/>
              <a:pPr>
                <a:defRPr/>
              </a:pPr>
              <a:t>7/10/2019</a:t>
            </a:fld>
            <a:endParaRPr lang="en-US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err="1" smtClean="0"/>
              <a:t>Modifiez</a:t>
            </a:r>
            <a:r>
              <a:rPr lang="en-US" noProof="0" dirty="0" smtClean="0"/>
              <a:t> les styles du </a:t>
            </a:r>
            <a:r>
              <a:rPr lang="en-US" noProof="0" dirty="0" err="1" smtClean="0"/>
              <a:t>texte</a:t>
            </a:r>
            <a:r>
              <a:rPr lang="en-US" noProof="0" dirty="0" smtClean="0"/>
              <a:t> du masque</a:t>
            </a:r>
          </a:p>
          <a:p>
            <a:pPr lvl="1"/>
            <a:r>
              <a:rPr lang="en-US" noProof="0" dirty="0" err="1" smtClean="0"/>
              <a:t>Deuxième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Troisième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Quatrième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Cinquième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72D4112-6839-4BB5-BE84-40477B578185}" type="slidenum">
              <a:rPr lang="en-US" altLang="fr-FR" smtClean="0"/>
              <a:pPr>
                <a:defRPr/>
              </a:pPr>
              <a:t>‹N°›</a:t>
            </a:fld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20314867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2D4112-6839-4BB5-BE84-40477B578185}" type="slidenum">
              <a:rPr lang="en-US" altLang="fr-FR" smtClean="0"/>
              <a:pPr>
                <a:defRPr/>
              </a:pPr>
              <a:t>1</a:t>
            </a:fld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3605261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2D4112-6839-4BB5-BE84-40477B578185}" type="slidenum">
              <a:rPr lang="en-US" altLang="fr-FR" smtClean="0"/>
              <a:pPr>
                <a:defRPr/>
              </a:pPr>
              <a:t>2</a:t>
            </a:fld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98501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Nos solution_ Nos clients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2D4112-6839-4BB5-BE84-40477B578185}" type="slidenum">
              <a:rPr lang="en-US" altLang="fr-FR" smtClean="0"/>
              <a:pPr>
                <a:defRPr/>
              </a:pPr>
              <a:t>4</a:t>
            </a:fld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2283439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La </a:t>
            </a:r>
            <a:r>
              <a:rPr lang="fr-FR" dirty="0" err="1" smtClean="0"/>
              <a:t>document</a:t>
            </a:r>
            <a:r>
              <a:rPr lang="fr-FR" baseline="0" dirty="0" err="1" smtClean="0"/>
              <a:t>ation_M’Eye</a:t>
            </a:r>
            <a:r>
              <a:rPr lang="fr-FR" baseline="0" dirty="0" smtClean="0"/>
              <a:t> Docs service support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2D4112-6839-4BB5-BE84-40477B578185}" type="slidenum">
              <a:rPr lang="en-US" altLang="fr-FR" smtClean="0"/>
              <a:pPr>
                <a:defRPr/>
              </a:pPr>
              <a:t>5</a:t>
            </a:fld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19963294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Nos clients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2D4112-6839-4BB5-BE84-40477B578185}" type="slidenum">
              <a:rPr lang="en-US" altLang="fr-FR" smtClean="0"/>
              <a:pPr>
                <a:defRPr/>
              </a:pPr>
              <a:t>6</a:t>
            </a:fld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15790824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Nos clients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2D4112-6839-4BB5-BE84-40477B578185}" type="slidenum">
              <a:rPr lang="en-US" altLang="fr-FR" smtClean="0"/>
              <a:pPr>
                <a:defRPr/>
              </a:pPr>
              <a:t>7</a:t>
            </a:fld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2750652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pag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1699045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6" name="Diapositive think-cell" r:id="rId4" imgW="270" imgH="270" progId="TCLayout.ActiveDocument.1">
                  <p:embed/>
                </p:oleObj>
              </mc:Choice>
              <mc:Fallback>
                <p:oleObj name="Diapositive think-cell" r:id="rId4" imgW="270" imgH="270" progId="TCLayout.ActiveDocument.1">
                  <p:embed/>
                  <p:pic>
                    <p:nvPicPr>
                      <p:cNvPr id="0" name="Picture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Image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4918075"/>
            <a:ext cx="9906000" cy="139382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25"/>
            <a:ext cx="9906000" cy="6856945"/>
          </a:xfrm>
          <a:prstGeom prst="rect">
            <a:avLst/>
          </a:prstGeom>
        </p:spPr>
      </p:pic>
      <p:sp>
        <p:nvSpPr>
          <p:cNvPr id="10" name="Espace réservé du texte 18"/>
          <p:cNvSpPr>
            <a:spLocks noGrp="1"/>
          </p:cNvSpPr>
          <p:nvPr>
            <p:ph type="body" sz="quarter" idx="12"/>
          </p:nvPr>
        </p:nvSpPr>
        <p:spPr>
          <a:xfrm>
            <a:off x="569842" y="4918075"/>
            <a:ext cx="7196207" cy="1393825"/>
          </a:xfrm>
        </p:spPr>
        <p:txBody>
          <a:bodyPr anchor="b"/>
          <a:lstStyle>
            <a:lvl1pPr>
              <a:defRPr sz="3000" b="0" i="0" baseline="0">
                <a:solidFill>
                  <a:srgbClr val="706F6F"/>
                </a:solidFill>
                <a:latin typeface="+mn-lt"/>
              </a:defRPr>
            </a:lvl1pPr>
          </a:lstStyle>
          <a:p>
            <a:pPr lvl="0">
              <a:defRPr/>
            </a:pPr>
            <a:r>
              <a:rPr lang="fr-FR" sz="3000" b="1" smtClean="0">
                <a:solidFill>
                  <a:srgbClr val="706F6F"/>
                </a:solidFill>
                <a:cs typeface="Arial" pitchFamily="34" charset="0"/>
              </a:rPr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18108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pag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0" name="Diapositive think-cell" r:id="rId4" imgW="270" imgH="270" progId="TCLayout.ActiveDocument.1">
                  <p:embed/>
                </p:oleObj>
              </mc:Choice>
              <mc:Fallback>
                <p:oleObj name="Diapositive think-cell" r:id="rId4" imgW="270" imgH="270" progId="TCLayout.ActiveDocument.1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Image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4918075"/>
            <a:ext cx="9906000" cy="139382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25"/>
            <a:ext cx="9906000" cy="6856945"/>
          </a:xfrm>
          <a:prstGeom prst="rect">
            <a:avLst/>
          </a:prstGeom>
        </p:spPr>
      </p:pic>
      <p:sp>
        <p:nvSpPr>
          <p:cNvPr id="11" name="Espace réservé du texte 18"/>
          <p:cNvSpPr>
            <a:spLocks noGrp="1"/>
          </p:cNvSpPr>
          <p:nvPr>
            <p:ph type="body" sz="quarter" idx="12"/>
          </p:nvPr>
        </p:nvSpPr>
        <p:spPr>
          <a:xfrm>
            <a:off x="569842" y="4918075"/>
            <a:ext cx="7196207" cy="1393825"/>
          </a:xfrm>
        </p:spPr>
        <p:txBody>
          <a:bodyPr anchor="b"/>
          <a:lstStyle>
            <a:lvl1pPr>
              <a:defRPr sz="3000" b="0" i="0" baseline="0">
                <a:solidFill>
                  <a:srgbClr val="706F6F"/>
                </a:solidFill>
                <a:latin typeface="+mn-lt"/>
              </a:defRPr>
            </a:lvl1pPr>
          </a:lstStyle>
          <a:p>
            <a:pPr lvl="0">
              <a:defRPr/>
            </a:pPr>
            <a:r>
              <a:rPr lang="fr-FR" sz="3000" b="1" smtClean="0">
                <a:solidFill>
                  <a:srgbClr val="706F6F"/>
                </a:solidFill>
                <a:cs typeface="Arial" pitchFamily="34" charset="0"/>
              </a:rPr>
              <a:t>Modifiez les styles du texte du masque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954724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7" name="Diapositive think-cell" r:id="rId4" imgW="270" imgH="270" progId="TCLayout.ActiveDocument.1">
                  <p:embed/>
                </p:oleObj>
              </mc:Choice>
              <mc:Fallback>
                <p:oleObj name="Diapositive think-cell" r:id="rId4" imgW="270" imgH="270" progId="TCLayout.ActiveDocument.1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55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of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8" name="Diapositive think-cell" r:id="rId4" imgW="270" imgH="270" progId="TCLayout.ActiveDocument.1">
                  <p:embed/>
                </p:oleObj>
              </mc:Choice>
              <mc:Fallback>
                <p:oleObj name="Diapositive think-cell" r:id="rId4" imgW="270" imgH="270" progId="TCLayout.ActiveDocument.1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Placeholder 12"/>
          <p:cNvSpPr>
            <a:spLocks noGrp="1"/>
          </p:cNvSpPr>
          <p:nvPr>
            <p:ph idx="1" hasCustomPrompt="1"/>
          </p:nvPr>
        </p:nvSpPr>
        <p:spPr bwMode="auto">
          <a:xfrm>
            <a:off x="457200" y="1508125"/>
            <a:ext cx="8997950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</a:lstStyle>
          <a:p>
            <a:pPr lvl="0"/>
            <a:r>
              <a:rPr lang="en-US" altLang="fr-FR" noProof="0" dirty="0" smtClean="0"/>
              <a:t>First level</a:t>
            </a:r>
          </a:p>
          <a:p>
            <a:pPr lvl="1"/>
            <a:r>
              <a:rPr lang="en-US" altLang="fr-FR" noProof="0" dirty="0" smtClean="0"/>
              <a:t>Second level</a:t>
            </a:r>
          </a:p>
          <a:p>
            <a:pPr lvl="2"/>
            <a:r>
              <a:rPr lang="en-US" altLang="fr-FR" noProof="0" dirty="0" smtClean="0"/>
              <a:t>Third level</a:t>
            </a:r>
          </a:p>
          <a:p>
            <a:pPr lvl="3"/>
            <a:r>
              <a:rPr lang="en-US" altLang="fr-FR" noProof="0" dirty="0" smtClean="0"/>
              <a:t>…</a:t>
            </a:r>
            <a:endParaRPr lang="en-US" altLang="fr-FR" noProof="0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6303963"/>
            <a:ext cx="6911009" cy="361880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8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Footnote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>
          <a:xfrm>
            <a:off x="457200" y="334646"/>
            <a:ext cx="8840787" cy="101758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and modify title</a:t>
            </a:r>
            <a:endParaRPr lang="en-US" dirty="0"/>
          </a:p>
        </p:txBody>
      </p:sp>
      <p:sp>
        <p:nvSpPr>
          <p:cNvPr id="8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9660835" y="6290711"/>
            <a:ext cx="231914" cy="32034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800" smtClean="0">
                <a:solidFill>
                  <a:srgbClr val="C6C7C9"/>
                </a:solidFill>
              </a:defRPr>
            </a:lvl1pPr>
          </a:lstStyle>
          <a:p>
            <a:pPr>
              <a:defRPr/>
            </a:pPr>
            <a:fld id="{32F3F17F-CA2A-4B47-97F3-B7276214AE86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886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of chapter titl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9621520" y="2946400"/>
            <a:ext cx="284480" cy="3119120"/>
          </a:xfrm>
          <a:prstGeom prst="rect">
            <a:avLst/>
          </a:prstGeom>
          <a:solidFill>
            <a:schemeClr val="bg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 eaLnBrk="0"/>
            <a:endParaRPr lang="en-US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0" y="3047454"/>
            <a:ext cx="9906000" cy="769441"/>
          </a:xfrm>
          <a:solidFill>
            <a:schemeClr val="accent2"/>
          </a:solidFill>
          <a:ln>
            <a:noFill/>
          </a:ln>
        </p:spPr>
        <p:txBody>
          <a:bodyPr/>
          <a:lstStyle>
            <a:lvl1pPr marL="446088" indent="0">
              <a:tabLst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and modify title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graphicFrame>
        <p:nvGraphicFramePr>
          <p:cNvPr id="1026" name="Objet 3" hidden="1"/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71486909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" name="Diapositive think-cell" r:id="rId10" imgW="270" imgH="270" progId="TCLayout.ActiveDocument.1">
                  <p:embed/>
                </p:oleObj>
              </mc:Choice>
              <mc:Fallback>
                <p:oleObj name="Diapositive think-cell" r:id="rId10" imgW="270" imgH="270" progId="TCLayout.ActiveDocument.1">
                  <p:embed/>
                  <p:pic>
                    <p:nvPicPr>
                      <p:cNvPr id="0" name="Picture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4646"/>
            <a:ext cx="8840787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and modify title</a:t>
            </a:r>
            <a:endParaRPr lang="en-US" altLang="fr-FR" noProof="0" dirty="0"/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508126"/>
            <a:ext cx="8861107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noProof="0" dirty="0" smtClean="0"/>
              <a:t>First level</a:t>
            </a:r>
          </a:p>
          <a:p>
            <a:pPr lvl="1"/>
            <a:r>
              <a:rPr lang="en-US" altLang="fr-FR" noProof="0" dirty="0" smtClean="0"/>
              <a:t>Second level</a:t>
            </a:r>
          </a:p>
          <a:p>
            <a:pPr lvl="2"/>
            <a:r>
              <a:rPr lang="en-US" altLang="fr-FR" noProof="0" dirty="0" smtClean="0"/>
              <a:t>Third level</a:t>
            </a:r>
          </a:p>
          <a:p>
            <a:pPr lvl="3"/>
            <a:r>
              <a:rPr lang="en-US" altLang="fr-FR" noProof="0" dirty="0" smtClean="0"/>
              <a:t>…</a:t>
            </a:r>
            <a:endParaRPr lang="en-US" altLang="fr-FR" noProof="0" dirty="0"/>
          </a:p>
        </p:txBody>
      </p:sp>
      <p:sp>
        <p:nvSpPr>
          <p:cNvPr id="1030" name="Rectangle 4"/>
          <p:cNvSpPr>
            <a:spLocks noChangeArrowheads="1"/>
          </p:cNvSpPr>
          <p:nvPr/>
        </p:nvSpPr>
        <p:spPr bwMode="gray">
          <a:xfrm rot="-5400000">
            <a:off x="7635081" y="3885407"/>
            <a:ext cx="4029075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fr-FR" sz="800" dirty="0" smtClean="0">
                <a:solidFill>
                  <a:srgbClr val="C6C7C9"/>
                </a:solidFill>
              </a:rPr>
              <a:t>© </a:t>
            </a:r>
            <a:r>
              <a:rPr lang="en-US" altLang="fr-FR" sz="800" dirty="0">
                <a:solidFill>
                  <a:srgbClr val="C6C7C9"/>
                </a:solidFill>
              </a:rPr>
              <a:t>ESSILOR – Instruments Division –  strictly confidential – </a:t>
            </a:r>
            <a:r>
              <a:rPr lang="en-US" altLang="fr-FR" sz="800" dirty="0" smtClean="0">
                <a:solidFill>
                  <a:srgbClr val="C6C7C9"/>
                </a:solidFill>
              </a:rPr>
              <a:t>EI1703</a:t>
            </a:r>
            <a:endParaRPr lang="en-US" altLang="fr-FR" sz="800" dirty="0">
              <a:solidFill>
                <a:srgbClr val="C6C7C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53" r:id="rId2"/>
    <p:sldLayoutId id="2147483852" r:id="rId3"/>
    <p:sldLayoutId id="2147483847" r:id="rId4"/>
    <p:sldLayoutId id="2147483851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panose="020B0604020202020204" pitchFamily="34" charset="0"/>
        </a:defRPr>
      </a:lvl9pPr>
    </p:titleStyle>
    <p:bodyStyle>
      <a:lvl1pPr algn="l" rtl="0" eaLnBrk="1" fontAlgn="base" hangingPunct="1">
        <a:spcBef>
          <a:spcPts val="388"/>
        </a:spcBef>
        <a:spcAft>
          <a:spcPct val="0"/>
        </a:spcAft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rtl="0" eaLnBrk="1" fontAlgn="base" hangingPunct="1">
        <a:spcBef>
          <a:spcPts val="388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fontAlgn="base" hangingPunct="1">
        <a:spcBef>
          <a:spcPts val="388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6363" indent="-231775" algn="l" rtl="0" eaLnBrk="1" fontAlgn="base" hangingPunct="1">
        <a:spcBef>
          <a:spcPts val="388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8988" indent="-230188" algn="l" rtl="0" eaLnBrk="1" fontAlgn="base" hangingPunct="1">
        <a:spcBef>
          <a:spcPts val="388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12" Type="http://schemas.openxmlformats.org/officeDocument/2006/relationships/slide" Target="slide7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tags" Target="../tags/tag11.xml"/><Relationship Id="rId11" Type="http://schemas.openxmlformats.org/officeDocument/2006/relationships/image" Target="../media/image1.emf"/><Relationship Id="rId5" Type="http://schemas.openxmlformats.org/officeDocument/2006/relationships/tags" Target="../tags/tag10.xml"/><Relationship Id="rId10" Type="http://schemas.openxmlformats.org/officeDocument/2006/relationships/oleObject" Target="../embeddings/oleObject6.bin"/><Relationship Id="rId4" Type="http://schemas.openxmlformats.org/officeDocument/2006/relationships/tags" Target="../tags/tag9.xml"/><Relationship Id="rId9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essilor.scenari.eu/spare_parts_catalog_FR/" TargetMode="External"/><Relationship Id="rId5" Type="http://schemas.openxmlformats.org/officeDocument/2006/relationships/image" Target="../media/image35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434375" y="5464175"/>
            <a:ext cx="7196207" cy="1393825"/>
          </a:xfrm>
        </p:spPr>
        <p:txBody>
          <a:bodyPr/>
          <a:lstStyle/>
          <a:p>
            <a:r>
              <a:rPr lang="fr-FR" b="1" dirty="0" smtClean="0"/>
              <a:t>M’Eye Docs</a:t>
            </a:r>
            <a:endParaRPr lang="fr-FR" b="1" dirty="0"/>
          </a:p>
          <a:p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5946709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M’EYE DOCS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172" y="1350797"/>
            <a:ext cx="8740256" cy="469141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35206" y="674163"/>
            <a:ext cx="40847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>
                <a:solidFill>
                  <a:srgbClr val="242852"/>
                </a:solidFill>
                <a:latin typeface="gotham_htfbook"/>
              </a:rPr>
              <a:t>Catalogue de pièces détachées   NEW!!!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1212" y="544708"/>
            <a:ext cx="411527" cy="46657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/>
          <a:srcRect l="1" r="15837"/>
          <a:stretch/>
        </p:blipFill>
        <p:spPr>
          <a:xfrm>
            <a:off x="244778" y="1221342"/>
            <a:ext cx="9152141" cy="531126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1148366"/>
            <a:ext cx="9484468" cy="5457217"/>
          </a:xfrm>
          <a:prstGeom prst="rect">
            <a:avLst/>
          </a:prstGeom>
          <a:solidFill>
            <a:schemeClr val="bg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fr-FR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5"/>
          <a:srcRect r="1997"/>
          <a:stretch/>
        </p:blipFill>
        <p:spPr>
          <a:xfrm>
            <a:off x="72921" y="2165954"/>
            <a:ext cx="9609341" cy="258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457200" y="334646"/>
            <a:ext cx="8840787" cy="1017588"/>
          </a:xfrm>
        </p:spPr>
        <p:txBody>
          <a:bodyPr/>
          <a:lstStyle/>
          <a:p>
            <a:r>
              <a:rPr lang="fr-FR" dirty="0" smtClean="0"/>
              <a:t>M’EYE DOCS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2835206" y="674163"/>
            <a:ext cx="40847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>
                <a:solidFill>
                  <a:srgbClr val="242852"/>
                </a:solidFill>
                <a:latin typeface="gotham_htfbook"/>
              </a:rPr>
              <a:t>Catalogue de pièces détachées   NEW!!!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1212" y="544708"/>
            <a:ext cx="411527" cy="466572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/>
          <a:srcRect t="1153"/>
          <a:stretch/>
        </p:blipFill>
        <p:spPr>
          <a:xfrm>
            <a:off x="304800" y="1271256"/>
            <a:ext cx="6239435" cy="48527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8169" y="1221342"/>
            <a:ext cx="7106709" cy="498223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5"/>
          <a:srcRect r="2570"/>
          <a:stretch/>
        </p:blipFill>
        <p:spPr>
          <a:xfrm>
            <a:off x="3713524" y="1746539"/>
            <a:ext cx="6158400" cy="153228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6476" y="1180557"/>
            <a:ext cx="9719524" cy="5775002"/>
          </a:xfrm>
          <a:prstGeom prst="rect">
            <a:avLst/>
          </a:prstGeom>
          <a:solidFill>
            <a:schemeClr val="bg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fr-FR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8258" y="1271256"/>
            <a:ext cx="3605147" cy="508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771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457200" y="334646"/>
            <a:ext cx="8840787" cy="1017588"/>
          </a:xfrm>
        </p:spPr>
        <p:txBody>
          <a:bodyPr/>
          <a:lstStyle/>
          <a:p>
            <a:r>
              <a:rPr lang="fr-FR" dirty="0" smtClean="0"/>
              <a:t>M’EYE DOCS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2924721" y="691752"/>
            <a:ext cx="40847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>
                <a:solidFill>
                  <a:srgbClr val="242852"/>
                </a:solidFill>
                <a:latin typeface="gotham_htfbook"/>
              </a:rPr>
              <a:t>Catalogue de pièces détachées   NEW!!!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9494" y="446174"/>
            <a:ext cx="573824" cy="65057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026" y="1167973"/>
            <a:ext cx="7987209" cy="4560983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303" y="8029447"/>
            <a:ext cx="9906000" cy="565668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4"/>
          <a:srcRect l="21741" t="9681" r="22238" b="25022"/>
          <a:stretch/>
        </p:blipFill>
        <p:spPr>
          <a:xfrm>
            <a:off x="351836" y="1096752"/>
            <a:ext cx="8026399" cy="5262545"/>
          </a:xfrm>
          <a:prstGeom prst="rect">
            <a:avLst/>
          </a:prstGeom>
        </p:spPr>
      </p:pic>
      <p:grpSp>
        <p:nvGrpSpPr>
          <p:cNvPr id="2" name="Groupe 1"/>
          <p:cNvGrpSpPr/>
          <p:nvPr/>
        </p:nvGrpSpPr>
        <p:grpSpPr>
          <a:xfrm>
            <a:off x="175471" y="1096752"/>
            <a:ext cx="9583271" cy="5387726"/>
            <a:chOff x="322729" y="1145689"/>
            <a:chExt cx="9583271" cy="5387726"/>
          </a:xfrm>
        </p:grpSpPr>
        <p:sp>
          <p:nvSpPr>
            <p:cNvPr id="18" name="Rectangle 17"/>
            <p:cNvSpPr/>
            <p:nvPr/>
          </p:nvSpPr>
          <p:spPr>
            <a:xfrm>
              <a:off x="322729" y="1145689"/>
              <a:ext cx="9583271" cy="5387726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endParaRPr lang="fr-FR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7" name="Image 16"/>
            <p:cNvPicPr>
              <a:picLocks noChangeAspect="1"/>
            </p:cNvPicPr>
            <p:nvPr/>
          </p:nvPicPr>
          <p:blipFill rotWithShape="1">
            <a:blip r:embed="rId5"/>
            <a:srcRect l="3833" t="2424" r="1810"/>
            <a:stretch/>
          </p:blipFill>
          <p:spPr>
            <a:xfrm>
              <a:off x="2594734" y="1811664"/>
              <a:ext cx="5173597" cy="43433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3284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Merci de votre attention!!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7055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413746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8" name="Diapositive think-cell" r:id="rId10" imgW="270" imgH="270" progId="TCLayout.ActiveDocument.1">
                  <p:embed/>
                </p:oleObj>
              </mc:Choice>
              <mc:Fallback>
                <p:oleObj name="Diapositive think-cell" r:id="rId10" imgW="270" imgH="270" progId="TCLayout.ActiveDocument.1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ctr"/>
            <a:endParaRPr lang="en-US" b="1" dirty="0" smtClean="0">
              <a:solidFill>
                <a:srgbClr val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fld id="{0A652F28-03F0-48BF-B514-ED66BC7032DA}" type="datetime'Agenda'">
              <a:rPr lang="en-US" altLang="en-US" smtClean="0"/>
              <a:pPr/>
              <a:t>Agenda</a:t>
            </a:fld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custDataLst>
              <p:tags r:id="rId4"/>
            </p:custDataLst>
          </p:nvPr>
        </p:nvSpPr>
        <p:spPr bwMode="gray">
          <a:xfrm>
            <a:off x="-2" y="2390114"/>
            <a:ext cx="9906000" cy="457200"/>
          </a:xfrm>
          <a:prstGeom prst="rect">
            <a:avLst/>
          </a:prstGeom>
          <a:solidFill>
            <a:srgbClr val="C0D8ED"/>
          </a:solidFill>
          <a:ln w="9525">
            <a:solidFill>
              <a:srgbClr val="C0D8ED"/>
            </a:solidFill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90488" rIns="0" bIns="92075" numCol="1" spcCol="0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ts val="388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1" fontAlgn="base" hangingPunct="1">
              <a:spcBef>
                <a:spcPts val="388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388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1" fontAlgn="base" hangingPunct="1">
              <a:spcBef>
                <a:spcPts val="388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1" fontAlgn="base" hangingPunct="1">
              <a:spcBef>
                <a:spcPts val="388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363538">
              <a:spcBef>
                <a:spcPct val="0"/>
              </a:spcBef>
            </a:pPr>
            <a:r>
              <a:rPr lang="en-US" altLang="fr-FR" sz="1800" noProof="0" dirty="0" smtClean="0"/>
              <a:t>ESSILOR</a:t>
            </a:r>
            <a:endParaRPr lang="en-US" altLang="fr-FR" sz="1800" noProof="0" dirty="0"/>
          </a:p>
        </p:txBody>
      </p:sp>
      <p:sp>
        <p:nvSpPr>
          <p:cNvPr id="14" name="Text Placeholder 12">
            <a:hlinkClick r:id="rId12" action="ppaction://hlinksldjump"/>
          </p:cNvPr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-2" y="3770767"/>
            <a:ext cx="9906000" cy="45720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D8E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0D8ED"/>
                </a:solidFill>
              </a14:hiddenLine>
            </a:ex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92075" rIns="0" bIns="90488" numCol="1" spcCol="0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ts val="388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1" fontAlgn="base" hangingPunct="1">
              <a:spcBef>
                <a:spcPts val="388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388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1" fontAlgn="base" hangingPunct="1">
              <a:spcBef>
                <a:spcPts val="388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1" fontAlgn="base" hangingPunct="1">
              <a:spcBef>
                <a:spcPts val="388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363538">
              <a:spcBef>
                <a:spcPct val="0"/>
              </a:spcBef>
            </a:pPr>
            <a:r>
              <a:rPr lang="en-US" altLang="fr-FR" sz="1800" dirty="0" smtClean="0"/>
              <a:t>M’EYE DOCS </a:t>
            </a:r>
            <a:endParaRPr lang="en-US" altLang="fr-FR" sz="1800" dirty="0"/>
          </a:p>
        </p:txBody>
      </p:sp>
      <p:sp>
        <p:nvSpPr>
          <p:cNvPr id="7" name="Text Placeholder 12"/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-2" y="3304514"/>
            <a:ext cx="9906000" cy="457200"/>
          </a:xfrm>
          <a:prstGeom prst="rect">
            <a:avLst/>
          </a:prstGeom>
          <a:solidFill>
            <a:srgbClr val="C0D8ED"/>
          </a:solidFill>
          <a:ln w="9525">
            <a:solidFill>
              <a:srgbClr val="C0D8ED"/>
            </a:solidFill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90488" rIns="0" bIns="92075" numCol="1" spcCol="0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ts val="388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1" fontAlgn="base" hangingPunct="1">
              <a:spcBef>
                <a:spcPts val="388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388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1" fontAlgn="base" hangingPunct="1">
              <a:spcBef>
                <a:spcPts val="388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1" fontAlgn="base" hangingPunct="1">
              <a:spcBef>
                <a:spcPts val="388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363538">
              <a:spcBef>
                <a:spcPct val="0"/>
              </a:spcBef>
            </a:pPr>
            <a:r>
              <a:rPr lang="en-US" altLang="fr-FR" sz="1800" dirty="0" smtClean="0"/>
              <a:t>LA DOCUMENTATION</a:t>
            </a:r>
            <a:endParaRPr lang="en-US" altLang="fr-FR" sz="1800" dirty="0"/>
          </a:p>
        </p:txBody>
      </p:sp>
      <p:sp>
        <p:nvSpPr>
          <p:cNvPr id="9" name="Text Placeholder 12">
            <a:hlinkClick r:id="rId12" action="ppaction://hlinksldjump"/>
          </p:cNvPr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0" y="2847314"/>
            <a:ext cx="9906000" cy="45720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D8E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0D8ED"/>
                </a:solidFill>
              </a14:hiddenLine>
            </a:ex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92075" rIns="0" bIns="90488" numCol="1" spcCol="0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ts val="388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1" fontAlgn="base" hangingPunct="1">
              <a:spcBef>
                <a:spcPts val="388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388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1" fontAlgn="base" hangingPunct="1">
              <a:spcBef>
                <a:spcPts val="388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1" fontAlgn="base" hangingPunct="1">
              <a:spcBef>
                <a:spcPts val="388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363538">
              <a:spcBef>
                <a:spcPct val="0"/>
              </a:spcBef>
            </a:pPr>
            <a:r>
              <a:rPr lang="en-US" altLang="fr-FR" sz="1800" dirty="0" smtClean="0"/>
              <a:t>ESSILOR INSTRUMENTS</a:t>
            </a:r>
            <a:endParaRPr lang="en-US" altLang="fr-FR" sz="1800" noProof="0" dirty="0"/>
          </a:p>
        </p:txBody>
      </p:sp>
    </p:spTree>
    <p:extLst>
      <p:ext uri="{BB962C8B-B14F-4D97-AF65-F5344CB8AC3E}">
        <p14:creationId xmlns:p14="http://schemas.microsoft.com/office/powerpoint/2010/main" val="72390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ESSILOR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3072239" y="1317114"/>
            <a:ext cx="6728501" cy="923330"/>
          </a:xfrm>
          <a:prstGeom prst="rect">
            <a:avLst/>
          </a:prstGeom>
          <a:gradFill flip="none" rotWithShape="1">
            <a:gsLst>
              <a:gs pos="60000">
                <a:schemeClr val="bg2">
                  <a:lumMod val="75000"/>
                </a:schemeClr>
              </a:gs>
              <a:gs pos="70000">
                <a:srgbClr val="457EAD"/>
              </a:gs>
              <a:gs pos="79000">
                <a:schemeClr val="accent1">
                  <a:lumMod val="75000"/>
                </a:schemeClr>
              </a:gs>
              <a:gs pos="0">
                <a:schemeClr val="bg1"/>
              </a:gs>
              <a:gs pos="39000">
                <a:schemeClr val="accent1">
                  <a:lumMod val="45000"/>
                  <a:lumOff val="55000"/>
                </a:schemeClr>
              </a:gs>
            </a:gsLst>
            <a:lin ang="10800000" scaled="1"/>
            <a:tileRect/>
          </a:gradFill>
        </p:spPr>
        <p:txBody>
          <a:bodyPr wrap="square">
            <a:spAutoFit/>
          </a:bodyPr>
          <a:lstStyle/>
          <a:p>
            <a:endParaRPr lang="fr-FR" dirty="0" smtClean="0">
              <a:solidFill>
                <a:srgbClr val="000000"/>
              </a:solidFill>
              <a:latin typeface="gotham_htfbook"/>
            </a:endParaRPr>
          </a:p>
          <a:p>
            <a:r>
              <a:rPr lang="fr-FR" dirty="0" smtClean="0">
                <a:solidFill>
                  <a:srgbClr val="000000"/>
                </a:solidFill>
                <a:latin typeface="gotham_htfbook"/>
              </a:rPr>
              <a:t>Améliorer </a:t>
            </a:r>
            <a:r>
              <a:rPr lang="fr-FR" dirty="0">
                <a:solidFill>
                  <a:srgbClr val="000000"/>
                </a:solidFill>
                <a:latin typeface="gotham_htfbook"/>
              </a:rPr>
              <a:t>la vision pour améliorer la </a:t>
            </a:r>
            <a:r>
              <a:rPr lang="fr-FR" dirty="0" smtClean="0">
                <a:solidFill>
                  <a:srgbClr val="000000"/>
                </a:solidFill>
                <a:latin typeface="gotham_htfbook"/>
              </a:rPr>
              <a:t>vie</a:t>
            </a:r>
          </a:p>
          <a:p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733" y="1320812"/>
            <a:ext cx="1005506" cy="93785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7892" y="3181269"/>
            <a:ext cx="1723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000000"/>
                </a:solidFill>
                <a:latin typeface="gotham_htfbook"/>
              </a:rPr>
              <a:t>Essilor en bref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175557" y="1637867"/>
            <a:ext cx="1595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000000"/>
                </a:solidFill>
                <a:latin typeface="gotham_htfbook"/>
              </a:rPr>
              <a:t>Notre mission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252502" y="4920096"/>
            <a:ext cx="1518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000000"/>
                </a:solidFill>
                <a:latin typeface="gotham_htfbook"/>
              </a:rPr>
              <a:t>Les marques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3"/>
          <a:srcRect t="18080" b="26883"/>
          <a:stretch/>
        </p:blipFill>
        <p:spPr>
          <a:xfrm>
            <a:off x="2824208" y="4726315"/>
            <a:ext cx="1670449" cy="276556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4"/>
          <a:srcRect l="5269" t="14349" b="11497"/>
          <a:stretch/>
        </p:blipFill>
        <p:spPr>
          <a:xfrm>
            <a:off x="4865054" y="4714882"/>
            <a:ext cx="1034473" cy="287989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7776" y="5297824"/>
            <a:ext cx="2044596" cy="432191"/>
          </a:xfrm>
          <a:prstGeom prst="rect">
            <a:avLst/>
          </a:prstGeom>
        </p:spPr>
      </p:pic>
      <p:grpSp>
        <p:nvGrpSpPr>
          <p:cNvPr id="21" name="Groupe 20"/>
          <p:cNvGrpSpPr/>
          <p:nvPr/>
        </p:nvGrpSpPr>
        <p:grpSpPr>
          <a:xfrm>
            <a:off x="5706636" y="2666847"/>
            <a:ext cx="3678575" cy="1610991"/>
            <a:chOff x="3924018" y="2660468"/>
            <a:chExt cx="3678575" cy="1610991"/>
          </a:xfrm>
        </p:grpSpPr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92787" y="2660468"/>
              <a:ext cx="3172268" cy="1028844"/>
            </a:xfrm>
            <a:prstGeom prst="rect">
              <a:avLst/>
            </a:prstGeom>
          </p:spPr>
        </p:pic>
        <p:sp>
          <p:nvSpPr>
            <p:cNvPr id="16" name="ZoneTexte 15"/>
            <p:cNvSpPr txBox="1"/>
            <p:nvPr/>
          </p:nvSpPr>
          <p:spPr>
            <a:xfrm>
              <a:off x="3924018" y="3657723"/>
              <a:ext cx="1178899" cy="489534"/>
            </a:xfrm>
            <a:prstGeom prst="rect">
              <a:avLst/>
            </a:prstGeom>
            <a:noFill/>
          </p:spPr>
          <p:txBody>
            <a:bodyPr wrap="square" tIns="90000" bIns="90000" rtlCol="0" anchor="t">
              <a:spAutoFit/>
            </a:bodyPr>
            <a:lstStyle/>
            <a:p>
              <a:pPr algn="ctr"/>
              <a:r>
                <a:rPr lang="fr-FR" sz="1000" dirty="0" smtClean="0">
                  <a:solidFill>
                    <a:srgbClr val="000000"/>
                  </a:solidFill>
                </a:rPr>
                <a:t>Centres de production</a:t>
              </a: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4934147" y="3628036"/>
              <a:ext cx="1489547" cy="643423"/>
            </a:xfrm>
            <a:prstGeom prst="rect">
              <a:avLst/>
            </a:prstGeom>
            <a:noFill/>
          </p:spPr>
          <p:txBody>
            <a:bodyPr wrap="square" tIns="90000" bIns="90000" rtlCol="0" anchor="t">
              <a:spAutoFit/>
            </a:bodyPr>
            <a:lstStyle/>
            <a:p>
              <a:pPr algn="ctr"/>
              <a:r>
                <a:rPr lang="fr-FR" sz="1000" dirty="0" smtClean="0">
                  <a:solidFill>
                    <a:srgbClr val="000000"/>
                  </a:solidFill>
                </a:rPr>
                <a:t>Centre de prescriptions et laboratoires de taillage montage</a:t>
              </a: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6113046" y="3626181"/>
              <a:ext cx="1489547" cy="489534"/>
            </a:xfrm>
            <a:prstGeom prst="rect">
              <a:avLst/>
            </a:prstGeom>
            <a:noFill/>
          </p:spPr>
          <p:txBody>
            <a:bodyPr wrap="square" tIns="90000" bIns="90000" rtlCol="0" anchor="t">
              <a:spAutoFit/>
            </a:bodyPr>
            <a:lstStyle/>
            <a:p>
              <a:pPr algn="ctr"/>
              <a:r>
                <a:rPr lang="fr-FR" sz="1000" dirty="0" smtClean="0">
                  <a:solidFill>
                    <a:srgbClr val="000000"/>
                  </a:solidFill>
                </a:rPr>
                <a:t>Centre de </a:t>
              </a:r>
            </a:p>
            <a:p>
              <a:pPr algn="ctr"/>
              <a:r>
                <a:rPr lang="fr-FR" sz="1000" dirty="0" smtClean="0">
                  <a:solidFill>
                    <a:srgbClr val="000000"/>
                  </a:solidFill>
                </a:rPr>
                <a:t>distribution</a:t>
              </a:r>
            </a:p>
          </p:txBody>
        </p:sp>
      </p:grpSp>
      <p:sp>
        <p:nvSpPr>
          <p:cNvPr id="20" name="Rectangle 19"/>
          <p:cNvSpPr/>
          <p:nvPr/>
        </p:nvSpPr>
        <p:spPr>
          <a:xfrm>
            <a:off x="3961204" y="2729566"/>
            <a:ext cx="1614916" cy="613225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fr-FR" sz="1400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69 000 </a:t>
            </a:r>
            <a:r>
              <a:rPr lang="fr-FR" sz="1400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collaborateurs</a:t>
            </a:r>
            <a:endParaRPr lang="fr-FR" sz="1400" dirty="0" smtClean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961204" y="3501841"/>
            <a:ext cx="1666145" cy="591738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fr-FR" sz="1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68% de salariés actionnaires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996565" y="3031496"/>
            <a:ext cx="191247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7,5 </a:t>
            </a:r>
            <a:r>
              <a:rPr lang="fr-FR" sz="1400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milliards d’euros de chiffres d’affaires en 2017</a:t>
            </a:r>
            <a:endParaRPr lang="fr-FR" sz="1400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11673" y="5267220"/>
            <a:ext cx="1420334" cy="396109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50276" y="4637720"/>
            <a:ext cx="1492991" cy="476928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0391" y="5051157"/>
            <a:ext cx="898084" cy="78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98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/>
      <p:bldP spid="11" grpId="0"/>
      <p:bldP spid="20" grpId="0"/>
      <p:bldP spid="22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llipse 31"/>
          <p:cNvSpPr/>
          <p:nvPr/>
        </p:nvSpPr>
        <p:spPr>
          <a:xfrm>
            <a:off x="1799541" y="1364910"/>
            <a:ext cx="6488969" cy="4214649"/>
          </a:xfrm>
          <a:prstGeom prst="ellipse">
            <a:avLst/>
          </a:prstGeom>
          <a:noFill/>
          <a:ln w="19050"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35000">
                  <a:schemeClr val="accent3">
                    <a:lumMod val="0"/>
                    <a:lumOff val="100000"/>
                  </a:schemeClr>
                </a:gs>
                <a:gs pos="100000">
                  <a:schemeClr val="accent3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fr-FR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2115" y="4633614"/>
            <a:ext cx="1460711" cy="102172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0443" y="1615372"/>
            <a:ext cx="1471222" cy="99147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5"/>
          <a:srcRect b="17907"/>
          <a:stretch/>
        </p:blipFill>
        <p:spPr>
          <a:xfrm>
            <a:off x="1727183" y="4448500"/>
            <a:ext cx="2167610" cy="1133409"/>
          </a:xfrm>
          <a:prstGeom prst="rect">
            <a:avLst/>
          </a:prstGeom>
        </p:spPr>
      </p:pic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234470" y="0"/>
            <a:ext cx="8840787" cy="1017588"/>
          </a:xfrm>
        </p:spPr>
        <p:txBody>
          <a:bodyPr/>
          <a:lstStyle/>
          <a:p>
            <a:r>
              <a:rPr lang="fr-FR" dirty="0" smtClean="0"/>
              <a:t>ESSILOR INSTRUMENTS</a:t>
            </a:r>
            <a:endParaRPr lang="fr-FR" dirty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2272" y="1971059"/>
            <a:ext cx="1738716" cy="1123522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97" y="1480252"/>
            <a:ext cx="1449114" cy="1011482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817" y="1310853"/>
            <a:ext cx="1586495" cy="1487900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6677" y="3877002"/>
            <a:ext cx="1690324" cy="1272099"/>
          </a:xfrm>
          <a:prstGeom prst="rect">
            <a:avLst/>
          </a:prstGeom>
        </p:spPr>
      </p:pic>
      <p:sp>
        <p:nvSpPr>
          <p:cNvPr id="24" name="ZoneTexte 23"/>
          <p:cNvSpPr txBox="1"/>
          <p:nvPr/>
        </p:nvSpPr>
        <p:spPr>
          <a:xfrm>
            <a:off x="3613166" y="3114340"/>
            <a:ext cx="2774731" cy="612645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algn="ctr"/>
            <a:r>
              <a:rPr lang="fr-F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DIGITAL SOLUTION</a:t>
            </a:r>
          </a:p>
          <a:p>
            <a:pPr algn="ctr"/>
            <a:r>
              <a:rPr lang="fr-F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CONNECTIVITE</a:t>
            </a:r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14741" y="2357594"/>
            <a:ext cx="571580" cy="438211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5400000">
            <a:off x="5870142" y="3243905"/>
            <a:ext cx="571580" cy="438211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0800000">
            <a:off x="4758235" y="3945175"/>
            <a:ext cx="571580" cy="438211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6200000">
            <a:off x="3516355" y="3057037"/>
            <a:ext cx="571580" cy="438211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6523750" y="2735334"/>
            <a:ext cx="3031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"/>
              </a:rPr>
              <a:t>Réfraction  &amp; Prescription</a:t>
            </a:r>
            <a:endParaRPr lang="fr-FR" b="1" i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Lato"/>
            </a:endParaRPr>
          </a:p>
        </p:txBody>
      </p:sp>
      <p:pic>
        <p:nvPicPr>
          <p:cNvPr id="34" name="Image 3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89890" y="3665338"/>
            <a:ext cx="1531893" cy="1765827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6012882" y="5598912"/>
            <a:ext cx="3070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"/>
              </a:rPr>
              <a:t>Consultation &amp; Diagnostic</a:t>
            </a:r>
            <a:endParaRPr lang="fr-FR" b="1" i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Lato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662984" y="5580182"/>
            <a:ext cx="1967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/>
              </a:rPr>
              <a:t>Prise de mesure</a:t>
            </a:r>
            <a:endParaRPr lang="fr-FR" b="1" i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Lato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-100424" y="3104666"/>
            <a:ext cx="3488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"/>
              </a:rPr>
              <a:t>Taillage &amp; Montage des verres</a:t>
            </a:r>
            <a:endParaRPr lang="fr-FR" b="1" i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Lato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812013" y="1640163"/>
            <a:ext cx="1287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/>
              </a:rPr>
              <a:t>Dépistage</a:t>
            </a:r>
            <a:endParaRPr lang="fr-FR" b="1" i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Lato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68357" y="842978"/>
            <a:ext cx="1433012" cy="840042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367" y="683255"/>
            <a:ext cx="1158939" cy="127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54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4" grpId="0"/>
      <p:bldP spid="33" grpId="0"/>
      <p:bldP spid="35" grpId="0"/>
      <p:bldP spid="36" grpId="0"/>
      <p:bldP spid="38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lèche vers le bas 15"/>
          <p:cNvSpPr/>
          <p:nvPr/>
        </p:nvSpPr>
        <p:spPr>
          <a:xfrm>
            <a:off x="3677534" y="2232308"/>
            <a:ext cx="147782" cy="474083"/>
          </a:xfrm>
          <a:prstGeom prst="downArrow">
            <a:avLst/>
          </a:prstGeom>
          <a:gradFill flip="none" rotWithShape="1">
            <a:gsLst>
              <a:gs pos="46000">
                <a:schemeClr val="bg1">
                  <a:lumMod val="50000"/>
                </a:schemeClr>
              </a:gs>
              <a:gs pos="86000">
                <a:schemeClr val="bg1"/>
              </a:gs>
              <a:gs pos="100000">
                <a:schemeClr val="bg1"/>
              </a:gs>
            </a:gsLst>
            <a:lin ang="16200000" scaled="1"/>
            <a:tileRect/>
          </a:gra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fr-FR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 bwMode="auto">
          <a:xfrm>
            <a:off x="609600" y="487046"/>
            <a:ext cx="8840787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smtClean="0"/>
              <a:t>LA DOCUMENTATION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01937" y="1817774"/>
            <a:ext cx="2377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 smtClean="0">
                <a:solidFill>
                  <a:srgbClr val="000000"/>
                </a:solidFill>
                <a:latin typeface="gotham_htfbook"/>
              </a:rPr>
              <a:t>Quickstart</a:t>
            </a:r>
            <a:r>
              <a:rPr lang="fr-FR" dirty="0" smtClean="0">
                <a:solidFill>
                  <a:srgbClr val="000000"/>
                </a:solidFill>
                <a:latin typeface="gotham_htfbook"/>
              </a:rPr>
              <a:t> Guide (en)</a:t>
            </a:r>
            <a:endParaRPr lang="fr-FR" dirty="0"/>
          </a:p>
        </p:txBody>
      </p:sp>
      <p:sp>
        <p:nvSpPr>
          <p:cNvPr id="5" name="Flèche droite 4"/>
          <p:cNvSpPr/>
          <p:nvPr/>
        </p:nvSpPr>
        <p:spPr>
          <a:xfrm>
            <a:off x="4463952" y="1873925"/>
            <a:ext cx="1764159" cy="383779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90000">
                <a:schemeClr val="bg1"/>
              </a:gs>
            </a:gsLst>
            <a:lin ang="10800000" scaled="1"/>
            <a:tileRect/>
          </a:gra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fr-FR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93495" y="1806751"/>
            <a:ext cx="25884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rgbClr val="000000"/>
                </a:solidFill>
                <a:latin typeface="gotham_htfbook"/>
              </a:rPr>
              <a:t>Opticien/Optométriste</a:t>
            </a:r>
          </a:p>
          <a:p>
            <a:r>
              <a:rPr lang="fr-FR" dirty="0" smtClean="0">
                <a:solidFill>
                  <a:srgbClr val="000000"/>
                </a:solidFill>
                <a:latin typeface="gotham_htfbook"/>
              </a:rPr>
              <a:t>Ophtalmo/Opérateur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726" y="1584167"/>
            <a:ext cx="914400" cy="9144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493968" y="2660468"/>
            <a:ext cx="2852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000000"/>
                </a:solidFill>
                <a:latin typeface="gotham_htfbook"/>
              </a:rPr>
              <a:t>Manuel </a:t>
            </a:r>
            <a:r>
              <a:rPr lang="fr-FR" dirty="0" smtClean="0">
                <a:solidFill>
                  <a:srgbClr val="000000"/>
                </a:solidFill>
                <a:latin typeface="gotham_htfbook"/>
              </a:rPr>
              <a:t>d’utilisation (multi)</a:t>
            </a:r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63785" y="3529790"/>
            <a:ext cx="2646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000000"/>
                </a:solidFill>
                <a:latin typeface="gotham_htfbook"/>
              </a:rPr>
              <a:t>Manuel de maintenance</a:t>
            </a:r>
            <a:endParaRPr lang="fr-FR" dirty="0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703" y="2068178"/>
            <a:ext cx="534319" cy="559937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494" y="1477588"/>
            <a:ext cx="608949" cy="460703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50590" y="4461334"/>
            <a:ext cx="3121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000000"/>
                </a:solidFill>
                <a:latin typeface="gotham_htfbook"/>
              </a:rPr>
              <a:t>Note d’information technique</a:t>
            </a:r>
            <a:endParaRPr lang="fr-FR" dirty="0"/>
          </a:p>
        </p:txBody>
      </p:sp>
      <p:sp>
        <p:nvSpPr>
          <p:cNvPr id="22" name="Rectangle 21"/>
          <p:cNvSpPr/>
          <p:nvPr/>
        </p:nvSpPr>
        <p:spPr>
          <a:xfrm>
            <a:off x="55327" y="5430980"/>
            <a:ext cx="3416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000000"/>
                </a:solidFill>
                <a:latin typeface="gotham_htfbook"/>
              </a:rPr>
              <a:t>Catalogue de pièces détachées</a:t>
            </a:r>
            <a:endParaRPr lang="fr-FR" dirty="0"/>
          </a:p>
        </p:txBody>
      </p:sp>
      <p:sp>
        <p:nvSpPr>
          <p:cNvPr id="23" name="Rectangle 22"/>
          <p:cNvSpPr/>
          <p:nvPr/>
        </p:nvSpPr>
        <p:spPr>
          <a:xfrm>
            <a:off x="0" y="3179260"/>
            <a:ext cx="9906000" cy="59377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rgbClr val="706F6F"/>
              </a:gs>
              <a:gs pos="100000">
                <a:schemeClr val="bg1"/>
              </a:gs>
            </a:gsLst>
            <a:lin ang="10800000" scaled="1"/>
          </a:gradFill>
          <a:ln w="952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fr-FR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8366" y="4362118"/>
            <a:ext cx="560461" cy="635427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7688888" y="4479606"/>
            <a:ext cx="14009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rgbClr val="000000"/>
                </a:solidFill>
                <a:latin typeface="gotham_htfbook"/>
              </a:rPr>
              <a:t>Technicien</a:t>
            </a:r>
            <a:endParaRPr lang="fr-FR" dirty="0"/>
          </a:p>
        </p:txBody>
      </p:sp>
      <p:sp>
        <p:nvSpPr>
          <p:cNvPr id="26" name="Flèche droite 25"/>
          <p:cNvSpPr/>
          <p:nvPr/>
        </p:nvSpPr>
        <p:spPr>
          <a:xfrm>
            <a:off x="4559921" y="4446887"/>
            <a:ext cx="1764159" cy="383779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90000">
                <a:schemeClr val="bg1"/>
              </a:gs>
            </a:gsLst>
            <a:lin ang="10800000" scaled="1"/>
            <a:tileRect/>
          </a:gra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fr-FR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70122" y="2434895"/>
            <a:ext cx="503609" cy="505193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27946" y="1755168"/>
            <a:ext cx="406025" cy="468262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77323" y="4868339"/>
            <a:ext cx="503609" cy="50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003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" grpId="0"/>
      <p:bldP spid="5" grpId="0" animBg="1"/>
      <p:bldP spid="6" grpId="0"/>
      <p:bldP spid="8" grpId="0"/>
      <p:bldP spid="17" grpId="0"/>
      <p:bldP spid="21" grpId="0"/>
      <p:bldP spid="22" grpId="0"/>
      <p:bldP spid="23" grpId="0" animBg="1"/>
      <p:bldP spid="25" grpId="0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M’EYE DOCS</a:t>
            </a:r>
            <a:endParaRPr lang="fr-FR" dirty="0"/>
          </a:p>
        </p:txBody>
      </p:sp>
      <p:grpSp>
        <p:nvGrpSpPr>
          <p:cNvPr id="9" name="Groupe 8"/>
          <p:cNvGrpSpPr/>
          <p:nvPr/>
        </p:nvGrpSpPr>
        <p:grpSpPr>
          <a:xfrm>
            <a:off x="466170" y="232442"/>
            <a:ext cx="8224877" cy="6405879"/>
            <a:chOff x="466170" y="232442"/>
            <a:chExt cx="8224877" cy="6405879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170" y="1167666"/>
              <a:ext cx="503609" cy="505193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1141845" y="1280517"/>
              <a:ext cx="1665841" cy="286232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 smtClean="0">
                  <a:solidFill>
                    <a:srgbClr val="000000"/>
                  </a:solidFill>
                  <a:latin typeface="gotham_htfbook"/>
                </a:rPr>
                <a:t>26 Langues 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dirty="0" smtClean="0">
                  <a:solidFill>
                    <a:srgbClr val="000000"/>
                  </a:solidFill>
                  <a:latin typeface="gotham_htfbook"/>
                </a:rPr>
                <a:t>français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dirty="0" smtClean="0">
                  <a:solidFill>
                    <a:srgbClr val="000000"/>
                  </a:solidFill>
                  <a:latin typeface="gotham_htfbook"/>
                </a:rPr>
                <a:t>anglais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dirty="0" smtClean="0">
                  <a:solidFill>
                    <a:srgbClr val="000000"/>
                  </a:solidFill>
                  <a:latin typeface="gotham_htfbook"/>
                </a:rPr>
                <a:t>allemand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dirty="0" smtClean="0">
                  <a:solidFill>
                    <a:srgbClr val="000000"/>
                  </a:solidFill>
                  <a:latin typeface="gotham_htfbook"/>
                </a:rPr>
                <a:t>espagnol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dirty="0" smtClean="0">
                  <a:solidFill>
                    <a:srgbClr val="000000"/>
                  </a:solidFill>
                  <a:latin typeface="gotham_htfbook"/>
                </a:rPr>
                <a:t>italien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dirty="0" err="1" smtClean="0">
                  <a:solidFill>
                    <a:srgbClr val="000000"/>
                  </a:solidFill>
                  <a:latin typeface="gotham_htfbook"/>
                </a:rPr>
                <a:t>portuguais</a:t>
              </a:r>
              <a:endParaRPr lang="fr-FR" dirty="0" smtClean="0">
                <a:solidFill>
                  <a:srgbClr val="000000"/>
                </a:solidFill>
                <a:latin typeface="gotham_htfbook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dirty="0" smtClean="0">
                  <a:solidFill>
                    <a:srgbClr val="000000"/>
                  </a:solidFill>
                  <a:latin typeface="gotham_htfbook"/>
                </a:rPr>
                <a:t>néerlandais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dirty="0" smtClean="0">
                  <a:solidFill>
                    <a:srgbClr val="000000"/>
                  </a:solidFill>
                  <a:latin typeface="gotham_htfbook"/>
                </a:rPr>
                <a:t>chinois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dirty="0" smtClean="0">
                  <a:solidFill>
                    <a:srgbClr val="000000"/>
                  </a:solidFill>
                  <a:latin typeface="gotham_htfbook"/>
                </a:rPr>
                <a:t>japonais </a:t>
              </a:r>
              <a:endParaRPr lang="fr-FR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925828" y="1560008"/>
              <a:ext cx="1486304" cy="50783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dirty="0" smtClean="0">
                  <a:solidFill>
                    <a:srgbClr val="000000"/>
                  </a:solidFill>
                  <a:latin typeface="gotham_htfbook"/>
                </a:rPr>
                <a:t>russe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dirty="0" smtClean="0">
                  <a:solidFill>
                    <a:srgbClr val="000000"/>
                  </a:solidFill>
                  <a:latin typeface="gotham_htfbook"/>
                </a:rPr>
                <a:t>grec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dirty="0" smtClean="0">
                  <a:solidFill>
                    <a:srgbClr val="000000"/>
                  </a:solidFill>
                  <a:latin typeface="gotham_htfbook"/>
                </a:rPr>
                <a:t>polonais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dirty="0" smtClean="0">
                  <a:solidFill>
                    <a:srgbClr val="000000"/>
                  </a:solidFill>
                  <a:latin typeface="gotham_htfbook"/>
                </a:rPr>
                <a:t>turc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dirty="0" smtClean="0">
                  <a:solidFill>
                    <a:srgbClr val="000000"/>
                  </a:solidFill>
                  <a:latin typeface="gotham_htfbook"/>
                </a:rPr>
                <a:t>norvégien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dirty="0" smtClean="0">
                  <a:solidFill>
                    <a:srgbClr val="000000"/>
                  </a:solidFill>
                  <a:latin typeface="gotham_htfbook"/>
                </a:rPr>
                <a:t>suédois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dirty="0" smtClean="0">
                  <a:solidFill>
                    <a:srgbClr val="000000"/>
                  </a:solidFill>
                  <a:latin typeface="gotham_htfbook"/>
                </a:rPr>
                <a:t>croate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dirty="0" smtClean="0">
                  <a:solidFill>
                    <a:srgbClr val="000000"/>
                  </a:solidFill>
                  <a:latin typeface="gotham_htfbook"/>
                </a:rPr>
                <a:t>bulgare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dirty="0" smtClean="0">
                  <a:solidFill>
                    <a:srgbClr val="000000"/>
                  </a:solidFill>
                  <a:latin typeface="gotham_htfbook"/>
                </a:rPr>
                <a:t>tchèque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dirty="0" smtClean="0">
                  <a:solidFill>
                    <a:srgbClr val="000000"/>
                  </a:solidFill>
                  <a:latin typeface="gotham_htfbook"/>
                </a:rPr>
                <a:t>hongrois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dirty="0" smtClean="0">
                  <a:solidFill>
                    <a:srgbClr val="000000"/>
                  </a:solidFill>
                  <a:latin typeface="gotham_htfbook"/>
                </a:rPr>
                <a:t>letton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dirty="0" smtClean="0">
                  <a:solidFill>
                    <a:srgbClr val="000000"/>
                  </a:solidFill>
                  <a:latin typeface="gotham_htfbook"/>
                </a:rPr>
                <a:t>slovène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dirty="0" smtClean="0">
                  <a:solidFill>
                    <a:srgbClr val="000000"/>
                  </a:solidFill>
                  <a:latin typeface="gotham_htfbook"/>
                </a:rPr>
                <a:t>slovaque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dirty="0" smtClean="0">
                  <a:solidFill>
                    <a:srgbClr val="000000"/>
                  </a:solidFill>
                  <a:latin typeface="gotham_htfbook"/>
                </a:rPr>
                <a:t>finlandais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dirty="0" smtClean="0">
                  <a:solidFill>
                    <a:srgbClr val="000000"/>
                  </a:solidFill>
                  <a:latin typeface="gotham_htfbook"/>
                </a:rPr>
                <a:t>roumain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dirty="0" smtClean="0">
                  <a:solidFill>
                    <a:srgbClr val="000000"/>
                  </a:solidFill>
                  <a:latin typeface="gotham_htfbook"/>
                </a:rPr>
                <a:t>danois</a:t>
              </a:r>
            </a:p>
            <a:p>
              <a:endParaRPr lang="fr-FR" dirty="0" smtClean="0">
                <a:solidFill>
                  <a:srgbClr val="000000"/>
                </a:solidFill>
                <a:latin typeface="gotham_htfbook"/>
              </a:endParaRPr>
            </a:p>
            <a:p>
              <a:endParaRPr lang="fr-FR" dirty="0"/>
            </a:p>
          </p:txBody>
        </p:sp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05100" y="334646"/>
              <a:ext cx="1385947" cy="4170915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 rotWithShape="1">
            <a:blip r:embed="rId5"/>
            <a:srcRect r="49488"/>
            <a:stretch/>
          </p:blipFill>
          <p:spPr>
            <a:xfrm>
              <a:off x="7305101" y="4505561"/>
              <a:ext cx="664524" cy="1918541"/>
            </a:xfrm>
            <a:prstGeom prst="rect">
              <a:avLst/>
            </a:prstGeom>
          </p:spPr>
        </p:pic>
        <p:sp>
          <p:nvSpPr>
            <p:cNvPr id="8" name="Flèche droite 7"/>
            <p:cNvSpPr/>
            <p:nvPr/>
          </p:nvSpPr>
          <p:spPr>
            <a:xfrm rot="5400000">
              <a:off x="4984011" y="3231645"/>
              <a:ext cx="6191660" cy="193254"/>
            </a:xfrm>
            <a:prstGeom prst="rightArrow">
              <a:avLst/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58000">
                  <a:schemeClr val="bg1">
                    <a:lumMod val="50000"/>
                  </a:schemeClr>
                </a:gs>
                <a:gs pos="97000">
                  <a:schemeClr val="bg1"/>
                </a:gs>
              </a:gsLst>
              <a:lin ang="10800000" scaled="1"/>
              <a:tileRect/>
            </a:gra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endParaRPr lang="fr-FR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551740" y="1013680"/>
              <a:ext cx="216116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600" b="1" dirty="0">
                  <a:solidFill>
                    <a:srgbClr val="242852"/>
                  </a:solidFill>
                  <a:latin typeface="gotham_htfbook"/>
                </a:rPr>
                <a:t>Manuel </a:t>
              </a:r>
              <a:r>
                <a:rPr lang="fr-FR" sz="1600" b="1" dirty="0" smtClean="0">
                  <a:solidFill>
                    <a:srgbClr val="242852"/>
                  </a:solidFill>
                  <a:latin typeface="gotham_htfbook"/>
                </a:rPr>
                <a:t>d’utilisation </a:t>
              </a:r>
              <a:endParaRPr lang="fr-FR" sz="1600" b="1" dirty="0">
                <a:solidFill>
                  <a:srgbClr val="242852"/>
                </a:solidFill>
              </a:endParaRPr>
            </a:p>
          </p:txBody>
        </p:sp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3357" y="1350430"/>
              <a:ext cx="560843" cy="587733"/>
            </a:xfrm>
            <a:prstGeom prst="rect">
              <a:avLst/>
            </a:prstGeom>
          </p:spPr>
        </p:pic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2398" y="1379893"/>
              <a:ext cx="701351" cy="5306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8617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M’EYE DOCS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170" y="1167666"/>
            <a:ext cx="503609" cy="50519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60409" y="1319449"/>
            <a:ext cx="130356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 smtClean="0">
                <a:solidFill>
                  <a:srgbClr val="000000"/>
                </a:solidFill>
                <a:latin typeface="gotham_htfbook"/>
              </a:rPr>
              <a:t>5 Langues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rgbClr val="000000"/>
                </a:solidFill>
                <a:latin typeface="gotham_htfbook"/>
              </a:rPr>
              <a:t>français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rgbClr val="000000"/>
                </a:solidFill>
                <a:latin typeface="gotham_htfbook"/>
              </a:rPr>
              <a:t>anglais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rgbClr val="000000"/>
                </a:solidFill>
                <a:latin typeface="gotham_htfbook"/>
              </a:rPr>
              <a:t>allemand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rgbClr val="000000"/>
                </a:solidFill>
                <a:latin typeface="gotham_htfbook"/>
              </a:rPr>
              <a:t>espagnol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rgbClr val="000000"/>
                </a:solidFill>
                <a:latin typeface="gotham_htfbook"/>
              </a:rPr>
              <a:t>italien</a:t>
            </a: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4"/>
          <a:srcRect r="12034"/>
          <a:stretch/>
        </p:blipFill>
        <p:spPr>
          <a:xfrm>
            <a:off x="481013" y="1703088"/>
            <a:ext cx="917481" cy="5154912"/>
          </a:xfrm>
          <a:prstGeom prst="rect">
            <a:avLst/>
          </a:prstGeom>
        </p:spPr>
      </p:pic>
      <p:sp>
        <p:nvSpPr>
          <p:cNvPr id="20" name="Ellipse 19"/>
          <p:cNvSpPr/>
          <p:nvPr/>
        </p:nvSpPr>
        <p:spPr>
          <a:xfrm>
            <a:off x="481013" y="2671937"/>
            <a:ext cx="908517" cy="236623"/>
          </a:xfrm>
          <a:prstGeom prst="ellipse">
            <a:avLst/>
          </a:prstGeom>
          <a:noFill/>
          <a:ln w="222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fr-FR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Ellipse 20"/>
          <p:cNvSpPr/>
          <p:nvPr/>
        </p:nvSpPr>
        <p:spPr>
          <a:xfrm>
            <a:off x="472049" y="6374360"/>
            <a:ext cx="908517" cy="236623"/>
          </a:xfrm>
          <a:prstGeom prst="ellipse">
            <a:avLst/>
          </a:prstGeom>
          <a:noFill/>
          <a:ln w="222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fr-FR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Ellipse 21"/>
          <p:cNvSpPr/>
          <p:nvPr/>
        </p:nvSpPr>
        <p:spPr>
          <a:xfrm>
            <a:off x="472048" y="3550478"/>
            <a:ext cx="908517" cy="236623"/>
          </a:xfrm>
          <a:prstGeom prst="ellipse">
            <a:avLst/>
          </a:prstGeom>
          <a:noFill/>
          <a:ln w="222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fr-FR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Ellipse 22"/>
          <p:cNvSpPr/>
          <p:nvPr/>
        </p:nvSpPr>
        <p:spPr>
          <a:xfrm>
            <a:off x="472047" y="4486344"/>
            <a:ext cx="908517" cy="236623"/>
          </a:xfrm>
          <a:prstGeom prst="ellipse">
            <a:avLst/>
          </a:prstGeom>
          <a:noFill/>
          <a:ln w="222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fr-FR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Ellipse 23"/>
          <p:cNvSpPr/>
          <p:nvPr/>
        </p:nvSpPr>
        <p:spPr>
          <a:xfrm>
            <a:off x="472046" y="5446018"/>
            <a:ext cx="908517" cy="236623"/>
          </a:xfrm>
          <a:prstGeom prst="ellipse">
            <a:avLst/>
          </a:prstGeom>
          <a:noFill/>
          <a:ln w="222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fr-FR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185" y="1882764"/>
            <a:ext cx="696541" cy="789709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 rotWithShape="1">
          <a:blip r:embed="rId4"/>
          <a:srcRect r="12026" b="36581"/>
          <a:stretch/>
        </p:blipFill>
        <p:spPr>
          <a:xfrm>
            <a:off x="5461523" y="1853232"/>
            <a:ext cx="942212" cy="3357003"/>
          </a:xfrm>
          <a:prstGeom prst="rect">
            <a:avLst/>
          </a:prstGeom>
        </p:spPr>
      </p:pic>
      <p:sp>
        <p:nvSpPr>
          <p:cNvPr id="28" name="Ellipse 27"/>
          <p:cNvSpPr/>
          <p:nvPr/>
        </p:nvSpPr>
        <p:spPr>
          <a:xfrm>
            <a:off x="5483557" y="2357805"/>
            <a:ext cx="943103" cy="252596"/>
          </a:xfrm>
          <a:prstGeom prst="ellipse">
            <a:avLst/>
          </a:prstGeom>
          <a:noFill/>
          <a:ln w="222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fr-FR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Ellipse 28"/>
          <p:cNvSpPr/>
          <p:nvPr/>
        </p:nvSpPr>
        <p:spPr>
          <a:xfrm>
            <a:off x="5483557" y="4227879"/>
            <a:ext cx="943103" cy="252596"/>
          </a:xfrm>
          <a:prstGeom prst="ellipse">
            <a:avLst/>
          </a:prstGeom>
          <a:noFill/>
          <a:ln w="222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fr-FR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1523" y="1320886"/>
            <a:ext cx="503609" cy="505193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6369243" y="1439521"/>
            <a:ext cx="125707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 smtClean="0">
                <a:solidFill>
                  <a:srgbClr val="000000"/>
                </a:solidFill>
                <a:latin typeface="gotham_htfbook"/>
              </a:rPr>
              <a:t>2 Langues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rgbClr val="000000"/>
                </a:solidFill>
                <a:latin typeface="gotham_htfbook"/>
              </a:rPr>
              <a:t>français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rgbClr val="000000"/>
                </a:solidFill>
                <a:latin typeface="gotham_htfbook"/>
              </a:rPr>
              <a:t>anglais</a:t>
            </a:r>
          </a:p>
        </p:txBody>
      </p:sp>
      <p:pic>
        <p:nvPicPr>
          <p:cNvPr id="36" name="Image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3023" y="2023090"/>
            <a:ext cx="696541" cy="789709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2967596" y="1312122"/>
            <a:ext cx="13147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>
                <a:solidFill>
                  <a:srgbClr val="242852"/>
                </a:solidFill>
                <a:latin typeface="gotham_htfbook"/>
              </a:rPr>
              <a:t>Note d’info </a:t>
            </a:r>
            <a:endParaRPr lang="fr-FR" sz="1600" b="1" dirty="0" smtClean="0">
              <a:solidFill>
                <a:srgbClr val="242852"/>
              </a:solidFill>
              <a:latin typeface="gotham_htfbook"/>
            </a:endParaRPr>
          </a:p>
          <a:p>
            <a:r>
              <a:rPr lang="fr-FR" sz="1600" b="1" dirty="0" smtClean="0">
                <a:solidFill>
                  <a:srgbClr val="242852"/>
                </a:solidFill>
                <a:latin typeface="gotham_htfbook"/>
              </a:rPr>
              <a:t>technique</a:t>
            </a:r>
            <a:endParaRPr lang="fr-FR" sz="1600" b="1" dirty="0">
              <a:solidFill>
                <a:srgbClr val="242852"/>
              </a:solidFill>
              <a:latin typeface="gotham_htfbook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754754" y="1321077"/>
            <a:ext cx="17347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600" b="1" dirty="0">
                <a:solidFill>
                  <a:srgbClr val="242852"/>
                </a:solidFill>
                <a:latin typeface="gotham_htfbook"/>
              </a:rPr>
              <a:t>Manuel </a:t>
            </a:r>
          </a:p>
          <a:p>
            <a:pPr algn="ctr"/>
            <a:r>
              <a:rPr lang="fr-FR" sz="1600" b="1" dirty="0">
                <a:solidFill>
                  <a:srgbClr val="242852"/>
                </a:solidFill>
                <a:latin typeface="gotham_htfbook"/>
              </a:rPr>
              <a:t>de maintenance</a:t>
            </a:r>
          </a:p>
        </p:txBody>
      </p:sp>
      <p:sp>
        <p:nvSpPr>
          <p:cNvPr id="25" name="Rectangle 24"/>
          <p:cNvSpPr/>
          <p:nvPr/>
        </p:nvSpPr>
        <p:spPr>
          <a:xfrm rot="5400000">
            <a:off x="2135102" y="4010303"/>
            <a:ext cx="5459196" cy="77491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rgbClr val="706F6F"/>
              </a:gs>
              <a:gs pos="100000">
                <a:schemeClr val="bg1"/>
              </a:gs>
            </a:gsLst>
            <a:lin ang="10800000" scaled="1"/>
          </a:gradFill>
          <a:ln w="952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fr-FR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19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 animBg="1"/>
      <p:bldP spid="21" grpId="0" animBg="1"/>
      <p:bldP spid="22" grpId="0" animBg="1"/>
      <p:bldP spid="23" grpId="0" animBg="1"/>
      <p:bldP spid="24" grpId="0" animBg="1"/>
      <p:bldP spid="28" grpId="0" animBg="1"/>
      <p:bldP spid="29" grpId="0" animBg="1"/>
      <p:bldP spid="32" grpId="0"/>
      <p:bldP spid="37" grpId="0"/>
      <p:bldP spid="38" grpId="0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457200" y="334646"/>
            <a:ext cx="8840787" cy="1017588"/>
          </a:xfrm>
        </p:spPr>
        <p:txBody>
          <a:bodyPr/>
          <a:lstStyle/>
          <a:p>
            <a:r>
              <a:rPr lang="fr-FR" dirty="0" smtClean="0"/>
              <a:t>M’EYE DOCS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182" y="1280517"/>
            <a:ext cx="503609" cy="50519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41845" y="1280517"/>
            <a:ext cx="13901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000000"/>
                </a:solidFill>
                <a:latin typeface="gotham_htfbook"/>
              </a:rPr>
              <a:t>2 Langues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000000"/>
                </a:solidFill>
                <a:latin typeface="gotham_htfbook"/>
              </a:rPr>
              <a:t>français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000000"/>
                </a:solidFill>
                <a:latin typeface="gotham_htfbook"/>
              </a:rPr>
              <a:t>anglais</a:t>
            </a:r>
          </a:p>
        </p:txBody>
      </p:sp>
      <p:sp>
        <p:nvSpPr>
          <p:cNvPr id="7" name="Rectangle 6"/>
          <p:cNvSpPr/>
          <p:nvPr/>
        </p:nvSpPr>
        <p:spPr>
          <a:xfrm>
            <a:off x="2857078" y="1159535"/>
            <a:ext cx="40847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>
                <a:solidFill>
                  <a:srgbClr val="242852"/>
                </a:solidFill>
                <a:latin typeface="gotham_htfbook"/>
              </a:rPr>
              <a:t>Catalogue de pièces détachées   NEW!!!</a:t>
            </a: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3"/>
          <a:srcRect b="36581"/>
          <a:stretch/>
        </p:blipFill>
        <p:spPr>
          <a:xfrm>
            <a:off x="738788" y="2203847"/>
            <a:ext cx="1071004" cy="3357003"/>
          </a:xfrm>
          <a:prstGeom prst="rect">
            <a:avLst/>
          </a:prstGeom>
        </p:spPr>
      </p:pic>
      <p:sp>
        <p:nvSpPr>
          <p:cNvPr id="15" name="Ellipse 14"/>
          <p:cNvSpPr/>
          <p:nvPr/>
        </p:nvSpPr>
        <p:spPr>
          <a:xfrm>
            <a:off x="738788" y="2694398"/>
            <a:ext cx="943103" cy="252596"/>
          </a:xfrm>
          <a:prstGeom prst="ellipse">
            <a:avLst/>
          </a:prstGeom>
          <a:noFill/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fr-FR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738787" y="4594916"/>
            <a:ext cx="943103" cy="252596"/>
          </a:xfrm>
          <a:prstGeom prst="ellipse">
            <a:avLst/>
          </a:prstGeom>
          <a:noFill/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fr-FR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5869" y="1007709"/>
            <a:ext cx="481245" cy="545615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5"/>
          <a:srcRect r="1199"/>
          <a:stretch/>
        </p:blipFill>
        <p:spPr>
          <a:xfrm>
            <a:off x="5604178" y="2351805"/>
            <a:ext cx="3477152" cy="319378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406871" y="5560850"/>
            <a:ext cx="43287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altLang="fr-FR" sz="1400" dirty="0">
                <a:solidFill>
                  <a:srgbClr val="555555"/>
                </a:solidFill>
                <a:latin typeface="Helvetica Neue"/>
                <a:hlinkClick r:id="rId6"/>
              </a:rPr>
              <a:t>https://essilor.scenari.eu/spare_parts_catalog_FR/</a:t>
            </a:r>
            <a:endParaRPr lang="fr-FR" altLang="fr-FR" sz="14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7"/>
          <a:srcRect l="-1" t="1699" r="633"/>
          <a:stretch/>
        </p:blipFill>
        <p:spPr>
          <a:xfrm>
            <a:off x="2298886" y="2351805"/>
            <a:ext cx="2175350" cy="30610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Flèche droite 16"/>
          <p:cNvSpPr/>
          <p:nvPr/>
        </p:nvSpPr>
        <p:spPr>
          <a:xfrm>
            <a:off x="4572765" y="3739368"/>
            <a:ext cx="1031413" cy="329922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90000">
                <a:schemeClr val="bg1"/>
              </a:gs>
            </a:gsLst>
            <a:lin ang="10800000" scaled="1"/>
            <a:tileRect/>
          </a:gra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fr-FR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814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5" grpId="0" animBg="1"/>
      <p:bldP spid="16" grpId="0" animBg="1"/>
      <p:bldP spid="12" grpId="0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457200" y="334646"/>
            <a:ext cx="8840787" cy="1017588"/>
          </a:xfrm>
        </p:spPr>
        <p:txBody>
          <a:bodyPr/>
          <a:lstStyle/>
          <a:p>
            <a:r>
              <a:rPr lang="fr-FR" dirty="0" smtClean="0"/>
              <a:t>M’EYE DOCS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2835206" y="674163"/>
            <a:ext cx="40847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>
                <a:solidFill>
                  <a:srgbClr val="242852"/>
                </a:solidFill>
                <a:latin typeface="gotham_htfbook"/>
              </a:rPr>
              <a:t>Catalogue de pièces détachées   NEW!!!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1212" y="544708"/>
            <a:ext cx="411527" cy="466572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239" y="1159535"/>
            <a:ext cx="875997" cy="5065059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1005" y="3953436"/>
            <a:ext cx="931730" cy="2702018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1071" y="1896861"/>
            <a:ext cx="1614001" cy="3783106"/>
          </a:xfrm>
          <a:prstGeom prst="rect">
            <a:avLst/>
          </a:prstGeom>
        </p:spPr>
      </p:pic>
      <p:sp>
        <p:nvSpPr>
          <p:cNvPr id="19" name="Accolade fermante 18"/>
          <p:cNvSpPr/>
          <p:nvPr/>
        </p:nvSpPr>
        <p:spPr>
          <a:xfrm>
            <a:off x="2639551" y="1159535"/>
            <a:ext cx="219760" cy="5429524"/>
          </a:xfrm>
          <a:prstGeom prst="rightBrace">
            <a:avLst>
              <a:gd name="adj1" fmla="val 98078"/>
              <a:gd name="adj2" fmla="val 50000"/>
            </a:avLst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3802" y="3469777"/>
            <a:ext cx="2737874" cy="809039"/>
          </a:xfrm>
          <a:prstGeom prst="rect">
            <a:avLst/>
          </a:prstGeom>
        </p:spPr>
      </p:pic>
      <p:sp>
        <p:nvSpPr>
          <p:cNvPr id="21" name="Accolade fermante 20"/>
          <p:cNvSpPr/>
          <p:nvPr/>
        </p:nvSpPr>
        <p:spPr>
          <a:xfrm>
            <a:off x="5639587" y="2035475"/>
            <a:ext cx="282486" cy="3730375"/>
          </a:xfrm>
          <a:prstGeom prst="rightBrace">
            <a:avLst>
              <a:gd name="adj1" fmla="val 98078"/>
              <a:gd name="adj2" fmla="val 50000"/>
            </a:avLst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0582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3045&quot;&gt;&lt;version val=&quot;25148&quot;/&gt;&lt;CPresentation id=&quot;1&quot;&gt;&lt;m_precDefaultNumber&gt;&lt;m_yearfmt&gt;&lt;begin val=&quot;0&quot;/&gt;&lt;end val=&quot;4&quot;/&gt;&lt;/m_yearfmt&gt;&lt;/m_precDefaultNumber&gt;&lt;m_precDefaultPercent&gt;&lt;m_yearfmt&gt;&lt;begin val=&quot;0&quot;/&gt;&lt;end val=&quot;4&quot;/&gt;&lt;/m_yearfmt&gt;&lt;/m_precDefaultPercent&gt;&lt;m_precDefaultDate&gt;&lt;m_yearfmt&gt;&lt;begin val=&quot;0&quot;/&gt;&lt;end val=&quot;4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1&quot;&gt;&lt;elem m_fUsage=&quot;1.89999999999999991118E+00&quot;&gt;&lt;m_msothmcolidx val=&quot;0&quot;/&gt;&lt;m_rgb r=&quot;C0&quot; g=&quot;D8&quot; b=&quot;ED&quot;/&gt;&lt;m_nBrightness val=&quot;0&quot;/&gt;&lt;/elem&gt;&lt;/m_vecMRU&gt;&lt;/m_mruColor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mnaerrdQ1.Tu9LQnAA_E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dLZVlbcSISfn.OJioQ22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mnaerrdQ1.Tu9LQnAA_E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JD4Hi_zRfuXmCywa1sZ2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dLZVlbcSISfn.OJioQ22w"/>
</p:tagLst>
</file>

<file path=ppt/theme/theme1.xml><?xml version="1.0" encoding="utf-8"?>
<a:theme xmlns:a="http://schemas.openxmlformats.org/drawingml/2006/main" name="EssilorInstruments_PPT">
  <a:themeElements>
    <a:clrScheme name="Essilor Instruments">
      <a:dk1>
        <a:srgbClr val="000000"/>
      </a:dk1>
      <a:lt1>
        <a:srgbClr val="FFFFFF"/>
      </a:lt1>
      <a:dk2>
        <a:srgbClr val="242852"/>
      </a:dk2>
      <a:lt2>
        <a:srgbClr val="C0D8ED"/>
      </a:lt2>
      <a:accent1>
        <a:srgbClr val="3B88C4"/>
      </a:accent1>
      <a:accent2>
        <a:srgbClr val="00B0F0"/>
      </a:accent2>
      <a:accent3>
        <a:srgbClr val="767B7D"/>
      </a:accent3>
      <a:accent4>
        <a:srgbClr val="D33733"/>
      </a:accent4>
      <a:accent5>
        <a:srgbClr val="DDA673"/>
      </a:accent5>
      <a:accent6>
        <a:srgbClr val="93C373"/>
      </a:accent6>
      <a:hlink>
        <a:srgbClr val="297FD5"/>
      </a:hlink>
      <a:folHlink>
        <a:srgbClr val="4A66AC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1"/>
          </a:solidFill>
        </a:ln>
        <a:effectLst/>
      </a:spPr>
      <a:bodyPr tIns="90000" bIns="90000" rtlCol="0" anchor="ctr" anchorCtr="0"/>
      <a:lstStyle>
        <a:defPPr algn="ctr">
          <a:defRPr sz="1400" dirty="0" smtClean="0">
            <a:solidFill>
              <a:srgbClr val="000000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tIns="90000" bIns="90000" rtlCol="0" anchor="t">
        <a:spAutoFit/>
      </a:bodyPr>
      <a:lstStyle>
        <a:defPPr algn="ctr">
          <a:defRPr sz="1400" dirty="0" smtClean="0">
            <a:solidFill>
              <a:srgbClr val="000000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ésentation5" id="{0692466A-AEC8-894E-BB74-FBE941EC9036}" vid="{0564A60C-C77F-BD4F-93D8-60D684318D79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silor Instruments">
    <a:dk1>
      <a:srgbClr val="000000"/>
    </a:dk1>
    <a:lt1>
      <a:srgbClr val="FFFFFF"/>
    </a:lt1>
    <a:dk2>
      <a:srgbClr val="242852"/>
    </a:dk2>
    <a:lt2>
      <a:srgbClr val="C0D8ED"/>
    </a:lt2>
    <a:accent1>
      <a:srgbClr val="3B88C4"/>
    </a:accent1>
    <a:accent2>
      <a:srgbClr val="00B0F0"/>
    </a:accent2>
    <a:accent3>
      <a:srgbClr val="767B7D"/>
    </a:accent3>
    <a:accent4>
      <a:srgbClr val="D33733"/>
    </a:accent4>
    <a:accent5>
      <a:srgbClr val="DDA673"/>
    </a:accent5>
    <a:accent6>
      <a:srgbClr val="93C373"/>
    </a:accent6>
    <a:hlink>
      <a:srgbClr val="297FD5"/>
    </a:hlink>
    <a:folHlink>
      <a:srgbClr val="4A66A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225</Words>
  <Application>Microsoft Office PowerPoint</Application>
  <PresentationFormat>Format A4 (210 x 297 mm)</PresentationFormat>
  <Paragraphs>103</Paragraphs>
  <Slides>13</Slides>
  <Notes>6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1" baseType="lpstr">
      <vt:lpstr>Arial</vt:lpstr>
      <vt:lpstr>Calibri</vt:lpstr>
      <vt:lpstr>gotham_htfbook</vt:lpstr>
      <vt:lpstr>Helvetica Neue</vt:lpstr>
      <vt:lpstr>Lato</vt:lpstr>
      <vt:lpstr>Verdana</vt:lpstr>
      <vt:lpstr>EssilorInstruments_PPT</vt:lpstr>
      <vt:lpstr>Diapositive think-cell</vt:lpstr>
      <vt:lpstr>Présentation PowerPoint</vt:lpstr>
      <vt:lpstr>Agenda</vt:lpstr>
      <vt:lpstr>ESSILOR</vt:lpstr>
      <vt:lpstr>ESSILOR INSTRUMENTS</vt:lpstr>
      <vt:lpstr>Présentation PowerPoint</vt:lpstr>
      <vt:lpstr>M’EYE DOCS</vt:lpstr>
      <vt:lpstr>M’EYE DOCS</vt:lpstr>
      <vt:lpstr>M’EYE DOCS</vt:lpstr>
      <vt:lpstr>M’EYE DOCS</vt:lpstr>
      <vt:lpstr>M’EYE DOCS</vt:lpstr>
      <vt:lpstr>M’EYE DOCS</vt:lpstr>
      <vt:lpstr>M’EYE DOCS</vt:lpstr>
      <vt:lpstr>Merci de votre attention!!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2019-07-05T07:02:17Z</dcterms:created>
  <dcterms:modified xsi:type="dcterms:W3CDTF">2019-07-10T10:05:01Z</dcterms:modified>
</cp:coreProperties>
</file>